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heme/theme4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3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4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6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7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8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9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notesSlides/notesSlide10.xml" ContentType="application/vnd.openxmlformats-officedocument.presentationml.notesSlide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1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2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16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22"/>
  </p:notesMasterIdLst>
  <p:sldIdLst>
    <p:sldId id="320" r:id="rId4"/>
    <p:sldId id="328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70" r:id="rId13"/>
    <p:sldId id="271" r:id="rId14"/>
    <p:sldId id="265" r:id="rId15"/>
    <p:sldId id="266" r:id="rId16"/>
    <p:sldId id="267" r:id="rId17"/>
    <p:sldId id="374" r:id="rId18"/>
    <p:sldId id="375" r:id="rId19"/>
    <p:sldId id="376" r:id="rId20"/>
    <p:sldId id="387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0" clrIdx="0"/>
  <p:cmAuthor id="1" name="gjbj" initials="g" lastIdx="0" clrIdx="0"/>
  <p:cmAuthor id="2" name="wangqiudan" initials="w" lastIdx="0" clrIdx="1"/>
  <p:cmAuthor id="3" name="苑冬" initials="苑" lastIdx="0" clrIdx="2"/>
  <p:cmAuthor id="4" name="王习习" initials="王" lastIdx="0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" Type="http://schemas.openxmlformats.org/officeDocument/2006/relationships/theme" Target="../theme/theme4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5DE4B-40EF-433A-9767-420BA1600423}" type="slidenum">
              <a:rPr lang="zh-CN" altLang="en-US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5DE4B-40EF-433A-9767-420BA1600423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5DE4B-40EF-433A-9767-420BA1600423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5DE4B-40EF-433A-9767-420BA1600423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5DE4B-40EF-433A-9767-420BA1600423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2D076238-C91A-4E21-B728-DD80DDF347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1.xml"/><Relationship Id="rId4" Type="http://schemas.openxmlformats.org/officeDocument/2006/relationships/tags" Target="../tags/tag19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9549871" y="644400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1"/>
            </p:custDataLst>
          </p:nvPr>
        </p:nvSpPr>
        <p:spPr>
          <a:xfrm>
            <a:off x="609600" y="274638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0" lang="zh-CN" altLang="en-US" sz="2000" b="0" i="0" u="none" strike="noStrike" kern="1200" cap="none" spc="0" normalizeH="0" baseline="0" noProof="0">
                <a:uLnTx/>
                <a:uFillTx/>
              </a:rPr>
              <a:t>单击此处编辑母版文本样式</a:t>
            </a:r>
          </a:p>
          <a:p>
            <a:pPr lvl="1"/>
            <a:r>
              <a:rPr kumimoji="0" lang="zh-CN" altLang="en-US" sz="1800" b="0" i="0" u="none" strike="noStrike" kern="1200" cap="none" spc="0" normalizeH="0" baseline="0" noProof="0">
                <a:uLnTx/>
                <a:uFillTx/>
              </a:rPr>
              <a:t>第二级</a:t>
            </a:r>
          </a:p>
          <a:p>
            <a:pPr lvl="2"/>
            <a:r>
              <a:rPr kumimoji="0" lang="zh-CN" altLang="en-US" sz="1600" b="0" i="0" u="none" strike="noStrike" kern="1200" cap="none" spc="0" normalizeH="0" baseline="0" noProof="0">
                <a:uLnTx/>
                <a:uFillTx/>
              </a:rPr>
              <a:t>第三级</a:t>
            </a:r>
          </a:p>
          <a:p>
            <a:pPr lvl="3"/>
            <a:r>
              <a:rPr kumimoji="0" lang="zh-CN" altLang="en-US" sz="1400" b="0" i="0" u="none" strike="noStrike" kern="1200" cap="none" spc="0" normalizeH="0" baseline="0" noProof="0">
                <a:uLnTx/>
                <a:uFillTx/>
              </a:rPr>
              <a:t>第四级</a:t>
            </a:r>
          </a:p>
          <a:p>
            <a:pPr lvl="4"/>
            <a:r>
              <a:rPr kumimoji="0" lang="zh-CN" altLang="en-US" sz="1400" b="0" i="0" u="none" strike="noStrike" kern="1200" cap="none" spc="0" normalizeH="0" baseline="0" noProof="0">
                <a:uLnTx/>
                <a:uFillTx/>
              </a:rPr>
              <a:t>第五级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9549871" y="644400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image" Target="file:///D:\qq&#25991;&#20214;\712321467\Image\C2C\Image2\%7b75232B38-A165-1FB7-499C-2E1C792CACB5%7d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70.xml"/><Relationship Id="rId3" Type="http://schemas.openxmlformats.org/officeDocument/2006/relationships/slideLayout" Target="../slideLayouts/slideLayout14.xml"/><Relationship Id="rId21" Type="http://schemas.openxmlformats.org/officeDocument/2006/relationships/image" Target="file:///D:\qq&#25991;&#20214;\712321467\Image\C2C\Image2\%7b75232B38-A165-1FB7-499C-2E1C792CACB5%7d.png" TargetMode="Externa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tags" Target="../tags/tag136.xml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135.xml"/><Relationship Id="rId20" Type="http://schemas.openxmlformats.org/officeDocument/2006/relationships/image" Target="file:///D:\qq&#25991;&#20214;\712321467\Image\C2C\Image2\%7b75232B38-A165-1FB7-499C-2E1C792CACB5%7d.png" TargetMode="Externa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ags" Target="../tags/tag134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ags" Target="../tags/tag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r:link="rId21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Click="0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5C28-20D8-4C04-AB2B-AF3222ABFDC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490C-9246-40B9-8182-9316C090FC0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 advClick="0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NULL" TargetMode="External"/><Relationship Id="rId13" Type="http://schemas.openxmlformats.org/officeDocument/2006/relationships/image" Target="../media/image14.png"/><Relationship Id="rId3" Type="http://schemas.openxmlformats.org/officeDocument/2006/relationships/audio" Target="../media/media4.wav"/><Relationship Id="rId7" Type="http://schemas.openxmlformats.org/officeDocument/2006/relationships/tags" Target="../tags/tag310.xml"/><Relationship Id="rId12" Type="http://schemas.openxmlformats.org/officeDocument/2006/relationships/slideLayout" Target="../slideLayouts/slideLayout12.xml"/><Relationship Id="rId2" Type="http://schemas.microsoft.com/office/2007/relationships/media" Target="../media/media4.wav"/><Relationship Id="rId16" Type="http://schemas.openxmlformats.org/officeDocument/2006/relationships/image" Target="../media/image13.png"/><Relationship Id="rId1" Type="http://schemas.openxmlformats.org/officeDocument/2006/relationships/tags" Target="../tags/tag306.xml"/><Relationship Id="rId6" Type="http://schemas.openxmlformats.org/officeDocument/2006/relationships/tags" Target="../tags/tag309.xml"/><Relationship Id="rId11" Type="http://schemas.openxmlformats.org/officeDocument/2006/relationships/tags" Target="../tags/tag312.xml"/><Relationship Id="rId5" Type="http://schemas.openxmlformats.org/officeDocument/2006/relationships/tags" Target="../tags/tag308.xml"/><Relationship Id="rId15" Type="http://schemas.openxmlformats.org/officeDocument/2006/relationships/image" Target="../media/image12.png"/><Relationship Id="rId10" Type="http://schemas.openxmlformats.org/officeDocument/2006/relationships/tags" Target="../tags/tag311.xml"/><Relationship Id="rId4" Type="http://schemas.openxmlformats.org/officeDocument/2006/relationships/tags" Target="../tags/tag307.xml"/><Relationship Id="rId9" Type="http://schemas.microsoft.com/office/2007/relationships/media" Target="../media/media3.mp3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NULL" TargetMode="External"/><Relationship Id="rId1" Type="http://schemas.openxmlformats.org/officeDocument/2006/relationships/tags" Target="../tags/tag313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image" Target="../media/image17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16.png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4.jpeg"/><Relationship Id="rId5" Type="http://schemas.openxmlformats.org/officeDocument/2006/relationships/tags" Target="../tags/tag318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10.xml"/><Relationship Id="rId4" Type="http://schemas.openxmlformats.org/officeDocument/2006/relationships/tags" Target="../tags/tag317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37.xml"/><Relationship Id="rId18" Type="http://schemas.openxmlformats.org/officeDocument/2006/relationships/tags" Target="../tags/tag342.xml"/><Relationship Id="rId26" Type="http://schemas.openxmlformats.org/officeDocument/2006/relationships/tags" Target="../tags/tag350.xml"/><Relationship Id="rId39" Type="http://schemas.openxmlformats.org/officeDocument/2006/relationships/tags" Target="../tags/tag363.xml"/><Relationship Id="rId21" Type="http://schemas.openxmlformats.org/officeDocument/2006/relationships/tags" Target="../tags/tag345.xml"/><Relationship Id="rId34" Type="http://schemas.openxmlformats.org/officeDocument/2006/relationships/tags" Target="../tags/tag358.xml"/><Relationship Id="rId42" Type="http://schemas.openxmlformats.org/officeDocument/2006/relationships/tags" Target="../tags/tag366.xml"/><Relationship Id="rId47" Type="http://schemas.openxmlformats.org/officeDocument/2006/relationships/tags" Target="../tags/tag371.xml"/><Relationship Id="rId50" Type="http://schemas.openxmlformats.org/officeDocument/2006/relationships/tags" Target="../tags/tag374.xml"/><Relationship Id="rId55" Type="http://schemas.openxmlformats.org/officeDocument/2006/relationships/notesSlide" Target="../notesSlides/notesSlide11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6" Type="http://schemas.openxmlformats.org/officeDocument/2006/relationships/tags" Target="../tags/tag340.xml"/><Relationship Id="rId29" Type="http://schemas.openxmlformats.org/officeDocument/2006/relationships/tags" Target="../tags/tag353.xml"/><Relationship Id="rId11" Type="http://schemas.openxmlformats.org/officeDocument/2006/relationships/tags" Target="../tags/tag335.xml"/><Relationship Id="rId24" Type="http://schemas.openxmlformats.org/officeDocument/2006/relationships/tags" Target="../tags/tag348.xml"/><Relationship Id="rId32" Type="http://schemas.openxmlformats.org/officeDocument/2006/relationships/tags" Target="../tags/tag356.xml"/><Relationship Id="rId37" Type="http://schemas.openxmlformats.org/officeDocument/2006/relationships/tags" Target="../tags/tag361.xml"/><Relationship Id="rId40" Type="http://schemas.openxmlformats.org/officeDocument/2006/relationships/tags" Target="../tags/tag364.xml"/><Relationship Id="rId45" Type="http://schemas.openxmlformats.org/officeDocument/2006/relationships/tags" Target="../tags/tag369.xml"/><Relationship Id="rId53" Type="http://schemas.openxmlformats.org/officeDocument/2006/relationships/tags" Target="../tags/tag377.xml"/><Relationship Id="rId5" Type="http://schemas.openxmlformats.org/officeDocument/2006/relationships/tags" Target="../tags/tag329.xml"/><Relationship Id="rId10" Type="http://schemas.openxmlformats.org/officeDocument/2006/relationships/tags" Target="../tags/tag334.xml"/><Relationship Id="rId19" Type="http://schemas.openxmlformats.org/officeDocument/2006/relationships/tags" Target="../tags/tag343.xml"/><Relationship Id="rId31" Type="http://schemas.openxmlformats.org/officeDocument/2006/relationships/tags" Target="../tags/tag355.xml"/><Relationship Id="rId44" Type="http://schemas.openxmlformats.org/officeDocument/2006/relationships/tags" Target="../tags/tag368.xml"/><Relationship Id="rId52" Type="http://schemas.openxmlformats.org/officeDocument/2006/relationships/tags" Target="../tags/tag376.xml"/><Relationship Id="rId4" Type="http://schemas.openxmlformats.org/officeDocument/2006/relationships/tags" Target="../tags/tag328.xml"/><Relationship Id="rId9" Type="http://schemas.openxmlformats.org/officeDocument/2006/relationships/tags" Target="../tags/tag333.xml"/><Relationship Id="rId14" Type="http://schemas.openxmlformats.org/officeDocument/2006/relationships/tags" Target="../tags/tag338.xml"/><Relationship Id="rId22" Type="http://schemas.openxmlformats.org/officeDocument/2006/relationships/tags" Target="../tags/tag346.xml"/><Relationship Id="rId27" Type="http://schemas.openxmlformats.org/officeDocument/2006/relationships/tags" Target="../tags/tag351.xml"/><Relationship Id="rId30" Type="http://schemas.openxmlformats.org/officeDocument/2006/relationships/tags" Target="../tags/tag354.xml"/><Relationship Id="rId35" Type="http://schemas.openxmlformats.org/officeDocument/2006/relationships/tags" Target="../tags/tag359.xml"/><Relationship Id="rId43" Type="http://schemas.openxmlformats.org/officeDocument/2006/relationships/tags" Target="../tags/tag367.xml"/><Relationship Id="rId48" Type="http://schemas.openxmlformats.org/officeDocument/2006/relationships/tags" Target="../tags/tag372.xml"/><Relationship Id="rId8" Type="http://schemas.openxmlformats.org/officeDocument/2006/relationships/tags" Target="../tags/tag332.xml"/><Relationship Id="rId51" Type="http://schemas.openxmlformats.org/officeDocument/2006/relationships/tags" Target="../tags/tag375.xml"/><Relationship Id="rId3" Type="http://schemas.openxmlformats.org/officeDocument/2006/relationships/tags" Target="../tags/tag327.xml"/><Relationship Id="rId12" Type="http://schemas.openxmlformats.org/officeDocument/2006/relationships/tags" Target="../tags/tag336.xml"/><Relationship Id="rId17" Type="http://schemas.openxmlformats.org/officeDocument/2006/relationships/tags" Target="../tags/tag341.xml"/><Relationship Id="rId25" Type="http://schemas.openxmlformats.org/officeDocument/2006/relationships/tags" Target="../tags/tag349.xml"/><Relationship Id="rId33" Type="http://schemas.openxmlformats.org/officeDocument/2006/relationships/tags" Target="../tags/tag357.xml"/><Relationship Id="rId38" Type="http://schemas.openxmlformats.org/officeDocument/2006/relationships/tags" Target="../tags/tag362.xml"/><Relationship Id="rId46" Type="http://schemas.openxmlformats.org/officeDocument/2006/relationships/tags" Target="../tags/tag370.xml"/><Relationship Id="rId20" Type="http://schemas.openxmlformats.org/officeDocument/2006/relationships/tags" Target="../tags/tag344.xml"/><Relationship Id="rId41" Type="http://schemas.openxmlformats.org/officeDocument/2006/relationships/tags" Target="../tags/tag365.xml"/><Relationship Id="rId54" Type="http://schemas.openxmlformats.org/officeDocument/2006/relationships/slideLayout" Target="../slideLayouts/slideLayout13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5" Type="http://schemas.openxmlformats.org/officeDocument/2006/relationships/tags" Target="../tags/tag339.xml"/><Relationship Id="rId23" Type="http://schemas.openxmlformats.org/officeDocument/2006/relationships/tags" Target="../tags/tag347.xml"/><Relationship Id="rId28" Type="http://schemas.openxmlformats.org/officeDocument/2006/relationships/tags" Target="../tags/tag352.xml"/><Relationship Id="rId36" Type="http://schemas.openxmlformats.org/officeDocument/2006/relationships/tags" Target="../tags/tag360.xml"/><Relationship Id="rId49" Type="http://schemas.openxmlformats.org/officeDocument/2006/relationships/tags" Target="../tags/tag3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7" Type="http://schemas.openxmlformats.org/officeDocument/2006/relationships/image" Target="../media/image10.jpeg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18" Type="http://schemas.openxmlformats.org/officeDocument/2006/relationships/tags" Target="../tags/tag220.xml"/><Relationship Id="rId3" Type="http://schemas.openxmlformats.org/officeDocument/2006/relationships/tags" Target="../tags/tag205.xml"/><Relationship Id="rId21" Type="http://schemas.openxmlformats.org/officeDocument/2006/relationships/image" Target="../media/image4.jpeg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tags" Target="../tags/tag219.xml"/><Relationship Id="rId2" Type="http://schemas.openxmlformats.org/officeDocument/2006/relationships/tags" Target="../tags/tag204.xml"/><Relationship Id="rId16" Type="http://schemas.openxmlformats.org/officeDocument/2006/relationships/tags" Target="../tags/tag218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tags" Target="../tags/tag217.xml"/><Relationship Id="rId10" Type="http://schemas.openxmlformats.org/officeDocument/2006/relationships/tags" Target="../tags/tag212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tags" Target="../tags/tag216.xml"/><Relationship Id="rId2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image" Target="../media/image7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image" Target="../media/image6.png"/><Relationship Id="rId5" Type="http://schemas.openxmlformats.org/officeDocument/2006/relationships/tags" Target="../tags/tag228.xml"/><Relationship Id="rId10" Type="http://schemas.openxmlformats.org/officeDocument/2006/relationships/image" Target="../media/image4.jpeg"/><Relationship Id="rId4" Type="http://schemas.openxmlformats.org/officeDocument/2006/relationships/tags" Target="../tags/tag227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18" Type="http://schemas.openxmlformats.org/officeDocument/2006/relationships/image" Target="../media/image8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17" Type="http://schemas.openxmlformats.org/officeDocument/2006/relationships/image" Target="../media/image4.jpeg"/><Relationship Id="rId2" Type="http://schemas.openxmlformats.org/officeDocument/2006/relationships/tags" Target="../tags/tag235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5" Type="http://schemas.openxmlformats.org/officeDocument/2006/relationships/tags" Target="../tags/tag238.xml"/><Relationship Id="rId15" Type="http://schemas.openxmlformats.org/officeDocument/2006/relationships/slideLayout" Target="../slideLayouts/slideLayout25.xml"/><Relationship Id="rId10" Type="http://schemas.openxmlformats.org/officeDocument/2006/relationships/tags" Target="../tags/tag243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.mp3"/><Relationship Id="rId13" Type="http://schemas.openxmlformats.org/officeDocument/2006/relationships/tags" Target="../tags/tag261.xml"/><Relationship Id="rId18" Type="http://schemas.openxmlformats.org/officeDocument/2006/relationships/tags" Target="../tags/tag266.xml"/><Relationship Id="rId26" Type="http://schemas.openxmlformats.org/officeDocument/2006/relationships/image" Target="../media/image9.png"/><Relationship Id="rId3" Type="http://schemas.openxmlformats.org/officeDocument/2006/relationships/tags" Target="../tags/tag253.xml"/><Relationship Id="rId21" Type="http://schemas.openxmlformats.org/officeDocument/2006/relationships/tags" Target="../tags/tag269.xml"/><Relationship Id="rId7" Type="http://schemas.microsoft.com/office/2007/relationships/media" Target="../media/media1.mp3"/><Relationship Id="rId12" Type="http://schemas.openxmlformats.org/officeDocument/2006/relationships/tags" Target="../tags/tag260.xml"/><Relationship Id="rId17" Type="http://schemas.openxmlformats.org/officeDocument/2006/relationships/tags" Target="../tags/tag265.xml"/><Relationship Id="rId25" Type="http://schemas.openxmlformats.org/officeDocument/2006/relationships/image" Target="../media/image8.png"/><Relationship Id="rId2" Type="http://schemas.openxmlformats.org/officeDocument/2006/relationships/tags" Target="../tags/tag252.xml"/><Relationship Id="rId16" Type="http://schemas.openxmlformats.org/officeDocument/2006/relationships/tags" Target="../tags/tag264.xml"/><Relationship Id="rId20" Type="http://schemas.openxmlformats.org/officeDocument/2006/relationships/tags" Target="../tags/tag268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59.xml"/><Relationship Id="rId24" Type="http://schemas.openxmlformats.org/officeDocument/2006/relationships/image" Target="../media/image4.jpeg"/><Relationship Id="rId5" Type="http://schemas.openxmlformats.org/officeDocument/2006/relationships/tags" Target="../tags/tag255.xml"/><Relationship Id="rId15" Type="http://schemas.openxmlformats.org/officeDocument/2006/relationships/tags" Target="../tags/tag263.xml"/><Relationship Id="rId23" Type="http://schemas.openxmlformats.org/officeDocument/2006/relationships/notesSlide" Target="../notesSlides/notesSlide6.xml"/><Relationship Id="rId10" Type="http://schemas.openxmlformats.org/officeDocument/2006/relationships/tags" Target="../tags/tag258.xml"/><Relationship Id="rId19" Type="http://schemas.openxmlformats.org/officeDocument/2006/relationships/tags" Target="../tags/tag267.xml"/><Relationship Id="rId4" Type="http://schemas.openxmlformats.org/officeDocument/2006/relationships/tags" Target="../tags/tag254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275.xml"/><Relationship Id="rId7" Type="http://schemas.openxmlformats.org/officeDocument/2006/relationships/tags" Target="../tags/tag277.xml"/><Relationship Id="rId12" Type="http://schemas.openxmlformats.org/officeDocument/2006/relationships/image" Target="../media/image9.png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audio" Target="../media/media1.mp3"/><Relationship Id="rId11" Type="http://schemas.openxmlformats.org/officeDocument/2006/relationships/image" Target="../media/image11.png"/><Relationship Id="rId5" Type="http://schemas.microsoft.com/office/2007/relationships/media" Target="../media/media1.mp3"/><Relationship Id="rId10" Type="http://schemas.openxmlformats.org/officeDocument/2006/relationships/image" Target="../media/image10.jpeg"/><Relationship Id="rId4" Type="http://schemas.openxmlformats.org/officeDocument/2006/relationships/tags" Target="../tags/tag276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media" Target="../media/media2.mp3"/><Relationship Id="rId13" Type="http://schemas.openxmlformats.org/officeDocument/2006/relationships/notesSlide" Target="../notesSlides/notesSlide8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282.xml"/><Relationship Id="rId16" Type="http://schemas.openxmlformats.org/officeDocument/2006/relationships/image" Target="../media/image13.png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89.xml"/><Relationship Id="rId5" Type="http://schemas.openxmlformats.org/officeDocument/2006/relationships/tags" Target="../tags/tag285.xml"/><Relationship Id="rId15" Type="http://schemas.openxmlformats.org/officeDocument/2006/relationships/image" Target="../media/image12.png"/><Relationship Id="rId10" Type="http://schemas.openxmlformats.org/officeDocument/2006/relationships/tags" Target="../tags/tag288.xml"/><Relationship Id="rId4" Type="http://schemas.openxmlformats.org/officeDocument/2006/relationships/tags" Target="../tags/tag284.xml"/><Relationship Id="rId9" Type="http://schemas.openxmlformats.org/officeDocument/2006/relationships/audio" Target="../media/media2.mp3"/><Relationship Id="rId1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3.png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tags" Target="../tags/tag302.xml"/><Relationship Id="rId17" Type="http://schemas.openxmlformats.org/officeDocument/2006/relationships/image" Target="../media/image12.png"/><Relationship Id="rId2" Type="http://schemas.openxmlformats.org/officeDocument/2006/relationships/tags" Target="../tags/tag294.xml"/><Relationship Id="rId16" Type="http://schemas.openxmlformats.org/officeDocument/2006/relationships/image" Target="../media/image11.png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1.xml"/><Relationship Id="rId5" Type="http://schemas.openxmlformats.org/officeDocument/2006/relationships/tags" Target="../tags/tag297.xml"/><Relationship Id="rId15" Type="http://schemas.openxmlformats.org/officeDocument/2006/relationships/image" Target="../media/image10.jpeg"/><Relationship Id="rId10" Type="http://schemas.microsoft.com/office/2007/relationships/media" Target="../media/media3.mp3"/><Relationship Id="rId4" Type="http://schemas.openxmlformats.org/officeDocument/2006/relationships/tags" Target="../tags/tag296.xml"/><Relationship Id="rId9" Type="http://schemas.openxmlformats.org/officeDocument/2006/relationships/audio" Target="NULL" TargetMode="Externa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61207"/>
            <a:ext cx="10972800" cy="691920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350718" y="5121188"/>
            <a:ext cx="228600" cy="1080120"/>
            <a:chOff x="8964488" y="5301208"/>
            <a:chExt cx="190500" cy="1080120"/>
          </a:xfrm>
        </p:grpSpPr>
        <p:sp>
          <p:nvSpPr>
            <p:cNvPr id="6" name="矩形 5"/>
            <p:cNvSpPr/>
            <p:nvPr/>
          </p:nvSpPr>
          <p:spPr>
            <a:xfrm>
              <a:off x="8964488" y="5517232"/>
              <a:ext cx="179512" cy="6480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964488" y="5733256"/>
              <a:ext cx="179512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75476" y="5301208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75476" y="6165304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25014" y="145435"/>
            <a:ext cx="10541971" cy="648071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5635" y="352796"/>
            <a:ext cx="5430857" cy="6050280"/>
          </a:xfrm>
          <a:prstGeom prst="rect">
            <a:avLst/>
          </a:prstGeom>
          <a:solidFill>
            <a:schemeClr val="bg1">
              <a:alpha val="0"/>
            </a:schemeClr>
          </a:solidFill>
          <a:ln w="15875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endParaRPr lang="en-US" altLang="zh-CN" sz="1920" b="1" dirty="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8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人教版高中英语新教材</a:t>
            </a:r>
            <a:endParaRPr lang="en-US" altLang="zh-CN" sz="2880" b="1" dirty="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8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必修</a:t>
            </a:r>
            <a:r>
              <a:rPr lang="en-US" altLang="zh-CN" sz="288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lang="zh-CN" altLang="en-US" sz="288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第一册</a:t>
            </a:r>
            <a:endParaRPr lang="en-US" altLang="zh-CN" sz="2880" b="1" dirty="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920" b="1" dirty="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84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Welcome Unit </a:t>
            </a:r>
          </a:p>
          <a:p>
            <a:pPr algn="ctr">
              <a:lnSpc>
                <a:spcPct val="150000"/>
              </a:lnSpc>
            </a:pPr>
            <a:endParaRPr lang="en-US" altLang="zh-CN" sz="384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84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Listening and Talking</a:t>
            </a:r>
          </a:p>
          <a:p>
            <a:pPr algn="ctr">
              <a:lnSpc>
                <a:spcPct val="150000"/>
              </a:lnSpc>
            </a:pPr>
            <a:endParaRPr lang="en-US" altLang="zh-CN" sz="432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780" y="352796"/>
            <a:ext cx="4285379" cy="60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888416" y="610421"/>
            <a:ext cx="10975239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3.Does Li Ming like to keep a learning diary?</a:t>
            </a:r>
          </a:p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Why or why not</a:t>
            </a:r>
            <a:r>
              <a:rPr lang="zh-CN" altLang="en-US" sz="4400" b="1">
                <a:latin typeface="Times New Roman" panose="02020603050405020304" charset="0"/>
                <a:cs typeface="Times New Roman" panose="02020603050405020304" charset="0"/>
              </a:rPr>
              <a:t>？</a:t>
            </a:r>
            <a:endParaRPr lang="zh-CN" altLang="en-US" sz="32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44" name="copy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58363" y="4292920"/>
            <a:ext cx="1124200" cy="1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42949" y="3277235"/>
            <a:ext cx="6920593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i="1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I </a:t>
            </a:r>
            <a:r>
              <a:rPr lang="en-US" altLang="zh-CN" sz="3200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keep a learning diary</a:t>
            </a:r>
            <a:r>
              <a:rPr lang="en-US" altLang="zh-CN" sz="3200" b="1" i="1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, too. I write down what I’ve learnt and my thoughts. It helps me plan my learning and what need to review for exams.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lang="zh-CN" altLang="en-US" sz="3200" i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7961630" y="1558290"/>
            <a:ext cx="4151630" cy="4988560"/>
            <a:chOff x="12394" y="2724"/>
            <a:chExt cx="6132" cy="7690"/>
          </a:xfrm>
        </p:grpSpPr>
        <p:sp>
          <p:nvSpPr>
            <p:cNvPr id="7" name="Cloud Callout 6"/>
            <p:cNvSpPr/>
            <p:nvPr>
              <p:custDataLst>
                <p:tags r:id="rId10"/>
              </p:custDataLst>
            </p:nvPr>
          </p:nvSpPr>
          <p:spPr>
            <a:xfrm>
              <a:off x="12394" y="2724"/>
              <a:ext cx="6132" cy="4270"/>
            </a:xfrm>
            <a:prstGeom prst="cloudCallout">
              <a:avLst>
                <a:gd name="adj1" fmla="val 22879"/>
                <a:gd name="adj2" fmla="val 62248"/>
              </a:avLst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71" y="7346"/>
              <a:ext cx="3579" cy="3068"/>
            </a:xfrm>
            <a:prstGeom prst="rect">
              <a:avLst/>
            </a:prstGeom>
          </p:spPr>
        </p:pic>
      </p:grpSp>
      <p:sp>
        <p:nvSpPr>
          <p:cNvPr id="6" name="文本框 35"/>
          <p:cNvSpPr txBox="1"/>
          <p:nvPr>
            <p:custDataLst>
              <p:tags r:id="rId6"/>
            </p:custDataLst>
          </p:nvPr>
        </p:nvSpPr>
        <p:spPr>
          <a:xfrm>
            <a:off x="8585200" y="1912620"/>
            <a:ext cx="315785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D393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Do you have the habit of keeping an learning diary?</a:t>
            </a: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88365" y="1983740"/>
            <a:ext cx="7340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Yes, because it helps him plan his learning and what need to review for exams.</a:t>
            </a:r>
            <a:endParaRPr lang="zh-CN" altLang="en-US" sz="32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/>
          </a:p>
        </p:txBody>
      </p:sp>
      <p:pic>
        <p:nvPicPr>
          <p:cNvPr id="18" name="必修一Welcome Unit P7-Ex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>
                  <p14:trim st="55406" end="23513"/>
                </p14:media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0" y="296992"/>
            <a:ext cx="479865" cy="4873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44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圆角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" y="-37720"/>
            <a:ext cx="12191999" cy="685762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44450" cmpd="sng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A:Hi,Li Ming. Ready for the test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？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Do you have any study tips for me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L:Not really. I just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listen to the teacher and take notes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A:Oh,group work is my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favourite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way to learn. I’m an outgoing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person,so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I like to discuss things. Talking to others helps me remember things.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L:I’m not very good at group work but I have other ways of remembering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things.I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like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using flash cards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. They are really effective.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A:Hmm…Notes and flash cards…I think you’re a visual learner.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L:Yes, I guess so. I learn best when I look at pictures, so I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make mind maps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to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organise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my thoughts. I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keep a learning diary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, too. I write down what I’ve learnt and my thoughts. It helps me plan my learning and what need to review for exams.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A:Ah, that’s a good idea. I want to try that! My friends and I have a study group .We talk about what we’re learning and help each other .Why don’t you join us?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L:Sure, I’d like that.</a:t>
            </a:r>
          </a:p>
        </p:txBody>
      </p:sp>
      <p:pic>
        <p:nvPicPr>
          <p:cNvPr id="14" name="必修一Welcome Unit P7-Ex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804.8125"/>
                </p14:media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06" y="-37720"/>
            <a:ext cx="720080" cy="541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4350" y="400050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236335" y="1014095"/>
            <a:ext cx="53727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>
                <a:latin typeface="Times New Roman" panose="02020603050405020304" charset="0"/>
                <a:cs typeface="Times New Roman" panose="02020603050405020304" charset="0"/>
              </a:rPr>
              <a:t>How do you learn English? </a:t>
            </a: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3475" y="693420"/>
            <a:ext cx="3656965" cy="20574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417320" y="3523615"/>
            <a:ext cx="3089275" cy="25869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20895" y="3134360"/>
            <a:ext cx="3132455" cy="31324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53120" y="3134360"/>
            <a:ext cx="2592070" cy="2976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14350" y="400050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>
            <p:custDataLst>
              <p:tags r:id="rId3"/>
            </p:custDataLst>
          </p:nvPr>
        </p:nvGrpSpPr>
        <p:grpSpPr>
          <a:xfrm>
            <a:off x="477742" y="941070"/>
            <a:ext cx="11173460" cy="5632450"/>
            <a:chOff x="777" y="622"/>
            <a:chExt cx="18166" cy="8870"/>
          </a:xfrm>
          <a:solidFill>
            <a:srgbClr val="ACDDE4"/>
          </a:solidFill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777" y="622"/>
              <a:ext cx="18166" cy="88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1. I have learning goals and make plans for my English study.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2. I exchange learning experience with my classmates.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3. I take notes while listening and reading.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4. I read English newspaper and magazines.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5. I write down new words in my notebook and review them often.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6. I use dictionaries to check for new words.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7. I like to write about what I read or hear in English.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8. I like to watch movies in English.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9. </a:t>
              </a:r>
              <a:r>
                <a:rPr lang="zh-CN" altLang="en-US" sz="2400" b="1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rPr>
                <a:t>？</a:t>
              </a:r>
              <a:endPara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charset="0"/>
                  <a:cs typeface="Times New Roman" panose="02020603050405020304" charset="0"/>
                </a:rPr>
                <a:t>10.</a:t>
              </a:r>
              <a:r>
                <a:rPr lang="zh-CN" altLang="en-US" sz="2400" b="1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rPr>
                <a:t>？</a:t>
              </a:r>
              <a:endPara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3" name="组合 2"/>
            <p:cNvGrpSpPr/>
            <p:nvPr>
              <p:custDataLst>
                <p:tags r:id="rId6"/>
              </p:custDataLst>
            </p:nvPr>
          </p:nvGrpSpPr>
          <p:grpSpPr>
            <a:xfrm>
              <a:off x="15015" y="994"/>
              <a:ext cx="3362" cy="544"/>
              <a:chOff x="14474" y="825"/>
              <a:chExt cx="3445" cy="544"/>
            </a:xfrm>
            <a:grpFill/>
          </p:grpSpPr>
          <p:sp>
            <p:nvSpPr>
              <p:cNvPr id="10" name="五角星 9"/>
              <p:cNvSpPr/>
              <p:nvPr>
                <p:custDataLst>
                  <p:tags r:id="rId49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五角星 11"/>
              <p:cNvSpPr/>
              <p:nvPr>
                <p:custDataLst>
                  <p:tags r:id="rId50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五角星 21"/>
              <p:cNvSpPr/>
              <p:nvPr>
                <p:custDataLst>
                  <p:tags r:id="rId51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五角星 22"/>
              <p:cNvSpPr/>
              <p:nvPr>
                <p:custDataLst>
                  <p:tags r:id="rId52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五角星 23"/>
              <p:cNvSpPr/>
              <p:nvPr>
                <p:custDataLst>
                  <p:tags r:id="rId53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>
              <p:custDataLst>
                <p:tags r:id="rId7"/>
              </p:custDataLst>
            </p:nvPr>
          </p:nvGrpSpPr>
          <p:grpSpPr>
            <a:xfrm>
              <a:off x="15015" y="1808"/>
              <a:ext cx="3362" cy="544"/>
              <a:chOff x="14474" y="825"/>
              <a:chExt cx="3445" cy="544"/>
            </a:xfrm>
            <a:grpFill/>
          </p:grpSpPr>
          <p:sp>
            <p:nvSpPr>
              <p:cNvPr id="26" name="五角星 25"/>
              <p:cNvSpPr/>
              <p:nvPr>
                <p:custDataLst>
                  <p:tags r:id="rId44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五角星 26"/>
              <p:cNvSpPr/>
              <p:nvPr>
                <p:custDataLst>
                  <p:tags r:id="rId45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五角星 27"/>
              <p:cNvSpPr/>
              <p:nvPr>
                <p:custDataLst>
                  <p:tags r:id="rId46"/>
                </p:custDataLst>
              </p:nvPr>
            </p:nvSpPr>
            <p:spPr>
              <a:xfrm>
                <a:off x="15197" y="895"/>
                <a:ext cx="558" cy="47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五角星 28"/>
              <p:cNvSpPr/>
              <p:nvPr>
                <p:custDataLst>
                  <p:tags r:id="rId47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五角星 29"/>
              <p:cNvSpPr/>
              <p:nvPr>
                <p:custDataLst>
                  <p:tags r:id="rId48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>
              <p:custDataLst>
                <p:tags r:id="rId8"/>
              </p:custDataLst>
            </p:nvPr>
          </p:nvGrpSpPr>
          <p:grpSpPr>
            <a:xfrm>
              <a:off x="15015" y="2622"/>
              <a:ext cx="3362" cy="544"/>
              <a:chOff x="14474" y="825"/>
              <a:chExt cx="3445" cy="544"/>
            </a:xfrm>
            <a:grpFill/>
          </p:grpSpPr>
          <p:sp>
            <p:nvSpPr>
              <p:cNvPr id="32" name="五角星 31"/>
              <p:cNvSpPr/>
              <p:nvPr>
                <p:custDataLst>
                  <p:tags r:id="rId39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五角星 32"/>
              <p:cNvSpPr/>
              <p:nvPr>
                <p:custDataLst>
                  <p:tags r:id="rId40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五角星 33"/>
              <p:cNvSpPr/>
              <p:nvPr>
                <p:custDataLst>
                  <p:tags r:id="rId41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五角星 34"/>
              <p:cNvSpPr/>
              <p:nvPr>
                <p:custDataLst>
                  <p:tags r:id="rId42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五角星 35"/>
              <p:cNvSpPr/>
              <p:nvPr>
                <p:custDataLst>
                  <p:tags r:id="rId43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>
              <p:custDataLst>
                <p:tags r:id="rId9"/>
              </p:custDataLst>
            </p:nvPr>
          </p:nvGrpSpPr>
          <p:grpSpPr>
            <a:xfrm>
              <a:off x="15015" y="3477"/>
              <a:ext cx="3362" cy="544"/>
              <a:chOff x="14474" y="825"/>
              <a:chExt cx="3445" cy="544"/>
            </a:xfrm>
            <a:grpFill/>
          </p:grpSpPr>
          <p:sp>
            <p:nvSpPr>
              <p:cNvPr id="38" name="五角星 37"/>
              <p:cNvSpPr/>
              <p:nvPr>
                <p:custDataLst>
                  <p:tags r:id="rId34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五角星 38"/>
              <p:cNvSpPr/>
              <p:nvPr>
                <p:custDataLst>
                  <p:tags r:id="rId35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五角星 39"/>
              <p:cNvSpPr/>
              <p:nvPr>
                <p:custDataLst>
                  <p:tags r:id="rId36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五角星 40"/>
              <p:cNvSpPr/>
              <p:nvPr>
                <p:custDataLst>
                  <p:tags r:id="rId37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五角星 41"/>
              <p:cNvSpPr/>
              <p:nvPr>
                <p:custDataLst>
                  <p:tags r:id="rId38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>
              <p:custDataLst>
                <p:tags r:id="rId10"/>
              </p:custDataLst>
            </p:nvPr>
          </p:nvGrpSpPr>
          <p:grpSpPr>
            <a:xfrm>
              <a:off x="15015" y="4413"/>
              <a:ext cx="3362" cy="544"/>
              <a:chOff x="14474" y="825"/>
              <a:chExt cx="3445" cy="544"/>
            </a:xfrm>
            <a:grpFill/>
          </p:grpSpPr>
          <p:sp>
            <p:nvSpPr>
              <p:cNvPr id="44" name="五角星 43"/>
              <p:cNvSpPr/>
              <p:nvPr>
                <p:custDataLst>
                  <p:tags r:id="rId29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五角星 44"/>
              <p:cNvSpPr/>
              <p:nvPr>
                <p:custDataLst>
                  <p:tags r:id="rId30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五角星 45"/>
              <p:cNvSpPr/>
              <p:nvPr>
                <p:custDataLst>
                  <p:tags r:id="rId31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>
                <p:custDataLst>
                  <p:tags r:id="rId32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>
                <p:custDataLst>
                  <p:tags r:id="rId33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>
              <p:custDataLst>
                <p:tags r:id="rId11"/>
              </p:custDataLst>
            </p:nvPr>
          </p:nvGrpSpPr>
          <p:grpSpPr>
            <a:xfrm>
              <a:off x="15007" y="5297"/>
              <a:ext cx="3362" cy="544"/>
              <a:chOff x="14474" y="825"/>
              <a:chExt cx="3445" cy="544"/>
            </a:xfrm>
            <a:grpFill/>
          </p:grpSpPr>
          <p:sp>
            <p:nvSpPr>
              <p:cNvPr id="50" name="五角星 49"/>
              <p:cNvSpPr/>
              <p:nvPr>
                <p:custDataLst>
                  <p:tags r:id="rId24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五角星 50"/>
              <p:cNvSpPr/>
              <p:nvPr>
                <p:custDataLst>
                  <p:tags r:id="rId25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五角星 51"/>
              <p:cNvSpPr/>
              <p:nvPr>
                <p:custDataLst>
                  <p:tags r:id="rId26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五角星 52"/>
              <p:cNvSpPr/>
              <p:nvPr>
                <p:custDataLst>
                  <p:tags r:id="rId27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五角星 53"/>
              <p:cNvSpPr/>
              <p:nvPr>
                <p:custDataLst>
                  <p:tags r:id="rId28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>
              <p:custDataLst>
                <p:tags r:id="rId12"/>
              </p:custDataLst>
            </p:nvPr>
          </p:nvGrpSpPr>
          <p:grpSpPr>
            <a:xfrm>
              <a:off x="15007" y="6164"/>
              <a:ext cx="3362" cy="544"/>
              <a:chOff x="14474" y="825"/>
              <a:chExt cx="3445" cy="544"/>
            </a:xfrm>
            <a:grpFill/>
          </p:grpSpPr>
          <p:sp>
            <p:nvSpPr>
              <p:cNvPr id="56" name="五角星 5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五角星 56"/>
              <p:cNvSpPr/>
              <p:nvPr>
                <p:custDataLst>
                  <p:tags r:id="rId20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五角星 57"/>
              <p:cNvSpPr/>
              <p:nvPr>
                <p:custDataLst>
                  <p:tags r:id="rId21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五角星 58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五角星 59"/>
              <p:cNvSpPr/>
              <p:nvPr>
                <p:custDataLst>
                  <p:tags r:id="rId23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>
              <p:custDataLst>
                <p:tags r:id="rId13"/>
              </p:custDataLst>
            </p:nvPr>
          </p:nvGrpSpPr>
          <p:grpSpPr>
            <a:xfrm>
              <a:off x="15007" y="6919"/>
              <a:ext cx="3362" cy="544"/>
              <a:chOff x="14474" y="825"/>
              <a:chExt cx="3445" cy="544"/>
            </a:xfrm>
            <a:grpFill/>
          </p:grpSpPr>
          <p:sp>
            <p:nvSpPr>
              <p:cNvPr id="62" name="五角星 6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474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五角星 62"/>
              <p:cNvSpPr/>
              <p:nvPr>
                <p:custDataLst>
                  <p:tags r:id="rId15"/>
                </p:custDataLst>
              </p:nvPr>
            </p:nvSpPr>
            <p:spPr>
              <a:xfrm>
                <a:off x="16642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五角星 63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197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五角星 6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5909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五角星 66"/>
              <p:cNvSpPr/>
              <p:nvPr>
                <p:custDataLst>
                  <p:tags r:id="rId18"/>
                </p:custDataLst>
              </p:nvPr>
            </p:nvSpPr>
            <p:spPr>
              <a:xfrm>
                <a:off x="17361" y="825"/>
                <a:ext cx="558" cy="544"/>
              </a:xfrm>
              <a:prstGeom prst="star5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8" name="文本框 67"/>
          <p:cNvSpPr txBox="1"/>
          <p:nvPr>
            <p:custDataLst>
              <p:tags r:id="rId4"/>
            </p:custDataLst>
          </p:nvPr>
        </p:nvSpPr>
        <p:spPr>
          <a:xfrm>
            <a:off x="477742" y="111125"/>
            <a:ext cx="10410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>
                <a:latin typeface="Times New Roman" panose="02020603050405020304" charset="0"/>
                <a:cs typeface="Times New Roman" panose="02020603050405020304" charset="0"/>
              </a:rPr>
              <a:t>Rate the learning methods below. 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096635" y="229235"/>
            <a:ext cx="4676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Check and Reflect. 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61290" y="1203960"/>
          <a:ext cx="1187831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How many stars have you got?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0-8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English learning is a long-term process, which needs great effort and pay. It is recommended that you should </a:t>
                      </a:r>
                      <a:r>
                        <a:rPr lang="en-US" altLang="zh-CN" sz="3200">
                          <a:solidFill>
                            <a:srgbClr val="7030A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adopt different learning strategies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to make the whole process less boring, more interesting.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9-24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You have certain ways to learn English. </a:t>
                      </a:r>
                      <a:r>
                        <a:rPr lang="en-US" altLang="zh-CN" sz="3200">
                          <a:solidFill>
                            <a:srgbClr val="7030A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Why don't you try some creative new strateg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ies, which might follow unexpected results?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25-40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You have highly flexible methods of English learning, which is greatly praised. </a:t>
                      </a:r>
                      <a:r>
                        <a:rPr lang="en-US" altLang="zh-CN" sz="3200">
                          <a:solidFill>
                            <a:srgbClr val="7030A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Go share your learning strategies with others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014" y="237738"/>
            <a:ext cx="10541971" cy="6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66986" y="5301208"/>
            <a:ext cx="228600" cy="1080120"/>
            <a:chOff x="8964488" y="5301208"/>
            <a:chExt cx="190500" cy="1080120"/>
          </a:xfrm>
        </p:grpSpPr>
        <p:sp>
          <p:nvSpPr>
            <p:cNvPr id="6" name="矩形 5"/>
            <p:cNvSpPr/>
            <p:nvPr/>
          </p:nvSpPr>
          <p:spPr>
            <a:xfrm>
              <a:off x="8964488" y="5517232"/>
              <a:ext cx="179512" cy="6480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964488" y="5733256"/>
              <a:ext cx="179512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75476" y="5301208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75476" y="6165304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0847" y="400518"/>
            <a:ext cx="10456139" cy="60998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12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Talking 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Discussion and sharing</a:t>
            </a:r>
          </a:p>
          <a:p>
            <a:r>
              <a:rPr lang="en-US" altLang="zh-CN" sz="2880" b="1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 charset="0"/>
              </a:rPr>
              <a:t>4. Learning about the new words: </a:t>
            </a: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1)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flash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n.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光；信号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vi.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闪耀；闪光；发出信号 </a:t>
            </a:r>
            <a:endParaRPr lang="en-US" altLang="zh-CN" sz="2880" b="1" dirty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zh-CN" sz="2880" b="1" dirty="0" err="1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vt.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使闪耀；发出（信号）</a:t>
            </a: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e.g. A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flash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of lightning lit up the night sky.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一道闪电照亮夜空。</a:t>
            </a:r>
          </a:p>
          <a:p>
            <a:pPr>
              <a:lnSpc>
                <a:spcPct val="130000"/>
              </a:lnSpc>
            </a:pP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Lightning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flashed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in the distance.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远处电光闪闪。</a:t>
            </a:r>
          </a:p>
          <a:p>
            <a:pPr>
              <a:lnSpc>
                <a:spcPct val="130000"/>
              </a:lnSpc>
            </a:pP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A terrible thought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flashed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through my mind. </a:t>
            </a: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一个可怕的想法闪过我的脑海。</a:t>
            </a: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The guide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flashed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a light into the cave. </a:t>
            </a:r>
          </a:p>
          <a:p>
            <a:pPr>
              <a:lnSpc>
                <a:spcPct val="130000"/>
              </a:lnSpc>
            </a:pP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导游用手电筒照射洞穴。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4442C0-DDE0-8E39-7338-83C906C21D3F}"/>
              </a:ext>
            </a:extLst>
          </p:cNvPr>
          <p:cNvSpPr/>
          <p:nvPr/>
        </p:nvSpPr>
        <p:spPr>
          <a:xfrm>
            <a:off x="1581571" y="3064329"/>
            <a:ext cx="1572986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57A51C-0483-3AC7-3BE8-7A46F82BFB7E}"/>
              </a:ext>
            </a:extLst>
          </p:cNvPr>
          <p:cNvSpPr/>
          <p:nvPr/>
        </p:nvSpPr>
        <p:spPr>
          <a:xfrm>
            <a:off x="3251750" y="3602038"/>
            <a:ext cx="1202062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AA96D2-3B9A-FE81-DB3C-02BE30CD369C}"/>
              </a:ext>
            </a:extLst>
          </p:cNvPr>
          <p:cNvSpPr/>
          <p:nvPr/>
        </p:nvSpPr>
        <p:spPr>
          <a:xfrm>
            <a:off x="4498942" y="4152544"/>
            <a:ext cx="3973254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FF1B7A-084F-D8C2-A5B9-5095FF326D89}"/>
              </a:ext>
            </a:extLst>
          </p:cNvPr>
          <p:cNvSpPr/>
          <p:nvPr/>
        </p:nvSpPr>
        <p:spPr>
          <a:xfrm>
            <a:off x="3154557" y="5362672"/>
            <a:ext cx="2269639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014" y="237738"/>
            <a:ext cx="10541971" cy="6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66986" y="5301208"/>
            <a:ext cx="228600" cy="1080120"/>
            <a:chOff x="8964488" y="5301208"/>
            <a:chExt cx="190500" cy="1080120"/>
          </a:xfrm>
        </p:grpSpPr>
        <p:sp>
          <p:nvSpPr>
            <p:cNvPr id="6" name="矩形 5"/>
            <p:cNvSpPr/>
            <p:nvPr/>
          </p:nvSpPr>
          <p:spPr>
            <a:xfrm>
              <a:off x="8964488" y="5517232"/>
              <a:ext cx="179512" cy="6480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964488" y="5733256"/>
              <a:ext cx="179512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75476" y="5301208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75476" y="6165304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0847" y="400518"/>
            <a:ext cx="10456139" cy="5887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12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Talking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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Discussion and sharing</a:t>
            </a:r>
          </a:p>
          <a:p>
            <a:r>
              <a:rPr lang="en-US" altLang="zh-CN" sz="2880" b="1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 charset="0"/>
              </a:rPr>
              <a:t>4. Learning about the new words: 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3)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improve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80" b="1" dirty="0" err="1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vt.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vi.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改进；改善；提高 </a:t>
            </a:r>
          </a:p>
          <a:p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improvement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n.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改进，改善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e.g. I need to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improve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my English.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我得提高我的英语水平。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You could use the money for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improving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your home. 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你可以用这笔钱改善家居。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He said he was going to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improve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his football. 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他说他要提高足球技术。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The doctor says she should continue to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improve 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(= after an illness).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医生说她还会继续康复。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There is still room for </a:t>
            </a:r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improvement</a:t>
            </a:r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in your work. </a:t>
            </a:r>
          </a:p>
          <a:p>
            <a:r>
              <a:rPr lang="en-US" altLang="zh-CN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88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你的工作尚有改进的余地。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014" y="237738"/>
            <a:ext cx="10541971" cy="6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66986" y="5301208"/>
            <a:ext cx="228600" cy="1080120"/>
            <a:chOff x="8964488" y="5301208"/>
            <a:chExt cx="190500" cy="1080120"/>
          </a:xfrm>
        </p:grpSpPr>
        <p:sp>
          <p:nvSpPr>
            <p:cNvPr id="6" name="矩形 5"/>
            <p:cNvSpPr/>
            <p:nvPr/>
          </p:nvSpPr>
          <p:spPr>
            <a:xfrm>
              <a:off x="8964488" y="5517232"/>
              <a:ext cx="179512" cy="6480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964488" y="5733256"/>
              <a:ext cx="179512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75476" y="5301208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75476" y="6165304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0847" y="400518"/>
            <a:ext cx="10456139" cy="610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12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Talking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</a:t>
            </a:r>
            <a:r>
              <a:rPr lang="en-US" altLang="zh-CN" sz="312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Discussion and sharing</a:t>
            </a:r>
          </a:p>
          <a:p>
            <a:r>
              <a:rPr lang="en-US" altLang="zh-CN" sz="2880" b="1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 charset="0"/>
              </a:rPr>
              <a:t>4. Learning about the new words: 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2) </a:t>
            </a:r>
            <a:r>
              <a:rPr lang="en-US" altLang="zh-CN" sz="276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organise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760" b="1" dirty="0" err="1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vt.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组织；筹备；安排；组建 </a:t>
            </a:r>
            <a:r>
              <a:rPr lang="en-US" altLang="zh-CN" sz="2760" b="1" dirty="0" err="1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vt.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组建，成立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76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organisation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n.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组织；团体；机构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e.g. In the end, we all decided to 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organize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a concert.  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最终，我们一致决定组织一场音乐会。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I’ll invite people if you can 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organize 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food and drinks. 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如果你能备办饮食，我就负责请人。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He began to 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organize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his materials.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他开始整理材料。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You should try and 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organize 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your time better. 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你应该尽量更有效地分配你的时间。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Several projects have been delayed by poor </a:t>
            </a:r>
            <a:r>
              <a:rPr lang="en-US" altLang="zh-CN" sz="276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organisation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几个项目都因组织不力而被推迟。</a:t>
            </a:r>
          </a:p>
          <a:p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   the World Health </a:t>
            </a:r>
            <a:r>
              <a:rPr lang="en-US" altLang="zh-CN" sz="276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Organization</a:t>
            </a:r>
            <a:r>
              <a:rPr lang="en-US" altLang="zh-CN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(WHO) </a:t>
            </a:r>
            <a:r>
              <a:rPr lang="zh-CN" altLang="en-US" sz="2760" b="1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世界卫生组织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E1E669-D6F7-F9E4-D116-B257A6C4EB88}"/>
              </a:ext>
            </a:extLst>
          </p:cNvPr>
          <p:cNvSpPr/>
          <p:nvPr/>
        </p:nvSpPr>
        <p:spPr>
          <a:xfrm>
            <a:off x="5836330" y="2205557"/>
            <a:ext cx="2791376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15A51E-1AF0-33C2-4ADE-1C188D4EDAB6}"/>
              </a:ext>
            </a:extLst>
          </p:cNvPr>
          <p:cNvSpPr/>
          <p:nvPr/>
        </p:nvSpPr>
        <p:spPr>
          <a:xfrm>
            <a:off x="5540861" y="3051709"/>
            <a:ext cx="3777310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C42FF9-9A67-6A6E-F001-42075402BA35}"/>
              </a:ext>
            </a:extLst>
          </p:cNvPr>
          <p:cNvSpPr/>
          <p:nvPr/>
        </p:nvSpPr>
        <p:spPr>
          <a:xfrm>
            <a:off x="3391710" y="3905555"/>
            <a:ext cx="3257906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548D95-6B01-3B8B-24D7-E6D663D27005}"/>
              </a:ext>
            </a:extLst>
          </p:cNvPr>
          <p:cNvSpPr/>
          <p:nvPr/>
        </p:nvSpPr>
        <p:spPr>
          <a:xfrm>
            <a:off x="4467046" y="4334514"/>
            <a:ext cx="2795723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C58BC6-C424-359C-C530-DFB8A0BEE99B}"/>
              </a:ext>
            </a:extLst>
          </p:cNvPr>
          <p:cNvSpPr/>
          <p:nvPr/>
        </p:nvSpPr>
        <p:spPr>
          <a:xfrm>
            <a:off x="7229844" y="5127058"/>
            <a:ext cx="2795723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5ED6E1-5AC2-0D0F-6509-74D352CBA675}"/>
              </a:ext>
            </a:extLst>
          </p:cNvPr>
          <p:cNvSpPr/>
          <p:nvPr/>
        </p:nvSpPr>
        <p:spPr>
          <a:xfrm>
            <a:off x="4142999" y="5964701"/>
            <a:ext cx="2071189" cy="445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11455" y="198755"/>
          <a:ext cx="1174940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1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New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Grammar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Reading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Speaking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Listening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</a:rPr>
                        <a:t>Learning strategies</a:t>
                      </a: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flash 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listen to the teacher and take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read detective novels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keep a 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chat with native speakers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watch </a:t>
                      </a:r>
                      <a:r>
                        <a:rPr lang="en-US" sz="2400" b="1" i="1">
                          <a:latin typeface="Times New Roman" panose="02020603050405020304" charset="0"/>
                          <a:cs typeface="Times New Roman" panose="02020603050405020304" charset="0"/>
                        </a:rPr>
                        <a:t>Friends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207010" y="4039235"/>
            <a:ext cx="11984355" cy="2992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t">
            <a:noAutofit/>
          </a:bodyPr>
          <a:lstStyle/>
          <a:p>
            <a:pPr algn="l" fontAlgn="auto">
              <a:buClrTx/>
              <a:buSzTx/>
              <a:buNone/>
            </a:pPr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Homework: </a:t>
            </a:r>
          </a:p>
          <a:p>
            <a:pPr algn="l" fontAlgn="auto">
              <a:buClrTx/>
              <a:buSzTx/>
              <a:buNone/>
            </a:pPr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1.Finish the chart , reflecting , adjusting and forming your own learning strategies.  </a:t>
            </a:r>
          </a:p>
          <a:p>
            <a:pPr algn="l" fontAlgn="auto">
              <a:buClrTx/>
              <a:buSzTx/>
              <a:buNone/>
            </a:pP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2. Arrange notes to consolidate the new language items learned in this period.      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完成阅读作业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 fontAlgn="auto">
              <a:buClrTx/>
              <a:buSzTx/>
              <a:buNone/>
            </a:pPr>
            <a:endParaRPr lang="en-US" altLang="zh-CN" sz="3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349" y="237738"/>
            <a:ext cx="10541971" cy="6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160" b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</a:t>
            </a:r>
            <a:r>
              <a:rPr lang="en-US" altLang="zh-CN" sz="2160" b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Pre-listening</a:t>
            </a:r>
            <a:endParaRPr lang="zh-CN" altLang="en-US" sz="216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66986" y="5301208"/>
            <a:ext cx="228600" cy="1080120"/>
            <a:chOff x="8964488" y="5301208"/>
            <a:chExt cx="190500" cy="1080120"/>
          </a:xfrm>
        </p:grpSpPr>
        <p:sp>
          <p:nvSpPr>
            <p:cNvPr id="6" name="矩形 5"/>
            <p:cNvSpPr/>
            <p:nvPr/>
          </p:nvSpPr>
          <p:spPr>
            <a:xfrm>
              <a:off x="8964488" y="5517232"/>
              <a:ext cx="179512" cy="6480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964488" y="5733256"/>
              <a:ext cx="179512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75476" y="5301208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75476" y="6165304"/>
              <a:ext cx="179512" cy="21602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4600" y="371048"/>
            <a:ext cx="10370306" cy="570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80" b="1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8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Wingdings" panose="05000000000000000000"/>
              </a:rPr>
              <a:t></a:t>
            </a:r>
            <a:r>
              <a:rPr lang="en-US" altLang="zh-CN" sz="288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Pre-listening</a:t>
            </a:r>
            <a:endParaRPr lang="en-US" altLang="zh-CN" sz="2880" b="1" dirty="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8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Background information: </a:t>
            </a:r>
          </a:p>
          <a:p>
            <a:pPr algn="just">
              <a:lnSpc>
                <a:spcPct val="120000"/>
              </a:lnSpc>
            </a:pPr>
            <a:r>
              <a:rPr lang="en-US" altLang="zh-CN" sz="288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Learning styles. 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One’s learning style is the preferred way a person likes to learn, or the way they learn best, based upon their personality and temperament (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个性与气质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). There are seven generally accepted learning styles: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visual, aural, verbal, physical, logical, social, and solitary 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七种基本的学习风格为：视觉、听觉、口头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言语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、动觉性、逻辑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数学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、社交和独立型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). Most students learn towards more than one learning style.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6890" y="400050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rcRect l="52187" t="50140" r="27668" b="3895"/>
          <a:stretch>
            <a:fillRect/>
          </a:stretch>
        </p:blipFill>
        <p:spPr>
          <a:xfrm>
            <a:off x="1926590" y="506095"/>
            <a:ext cx="1701800" cy="2915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l="27706" t="50140" r="50053" b="4044"/>
          <a:stretch>
            <a:fillRect/>
          </a:stretch>
        </p:blipFill>
        <p:spPr>
          <a:xfrm>
            <a:off x="5798185" y="3478530"/>
            <a:ext cx="1878965" cy="290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32" t="2163" r="74060" b="51051"/>
          <a:stretch>
            <a:fillRect/>
          </a:stretch>
        </p:blipFill>
        <p:spPr>
          <a:xfrm>
            <a:off x="6502400" y="506095"/>
            <a:ext cx="2028190" cy="296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rcRect l="27473" t="2032" r="49947" b="53794"/>
          <a:stretch>
            <a:fillRect/>
          </a:stretch>
        </p:blipFill>
        <p:spPr>
          <a:xfrm>
            <a:off x="3470910" y="3529330"/>
            <a:ext cx="1907540" cy="2801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l="51781" t="2303" r="26962" b="51042"/>
          <a:stretch>
            <a:fillRect/>
          </a:stretch>
        </p:blipFill>
        <p:spPr>
          <a:xfrm>
            <a:off x="4047490" y="473709"/>
            <a:ext cx="1795780" cy="2959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rcRect l="74564" t="2163" r="2443" b="52083"/>
          <a:stretch>
            <a:fillRect/>
          </a:stretch>
        </p:blipFill>
        <p:spPr>
          <a:xfrm>
            <a:off x="8949690" y="541655"/>
            <a:ext cx="1942465" cy="29019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rcRect l="2037" t="50000" r="73850" b="4105"/>
          <a:stretch>
            <a:fillRect/>
          </a:stretch>
        </p:blipFill>
        <p:spPr>
          <a:xfrm>
            <a:off x="959485" y="3529330"/>
            <a:ext cx="2037080" cy="291084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8112125" y="3831590"/>
            <a:ext cx="31203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What is </a:t>
            </a:r>
          </a:p>
          <a:p>
            <a:pPr algn="ctr"/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your </a:t>
            </a:r>
          </a:p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learning </a:t>
            </a:r>
          </a:p>
          <a:p>
            <a:pPr algn="ctr"/>
            <a:r>
              <a:rPr lang="en-US" altLang="zh-CN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style</a:t>
            </a:r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?</a:t>
            </a:r>
          </a:p>
        </p:txBody>
      </p:sp>
      <p:sp>
        <p:nvSpPr>
          <p:cNvPr id="12" name="Oval 2"/>
          <p:cNvSpPr/>
          <p:nvPr>
            <p:custDataLst>
              <p:tags r:id="rId12"/>
            </p:custDataLst>
          </p:nvPr>
        </p:nvSpPr>
        <p:spPr>
          <a:xfrm>
            <a:off x="1926590" y="2950464"/>
            <a:ext cx="1280636" cy="296736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2"/>
          <p:cNvSpPr/>
          <p:nvPr>
            <p:custDataLst>
              <p:tags r:id="rId13"/>
            </p:custDataLst>
          </p:nvPr>
        </p:nvSpPr>
        <p:spPr>
          <a:xfrm>
            <a:off x="4494959" y="2979450"/>
            <a:ext cx="1280636" cy="493999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2"/>
          <p:cNvSpPr/>
          <p:nvPr>
            <p:custDataLst>
              <p:tags r:id="rId14"/>
            </p:custDataLst>
          </p:nvPr>
        </p:nvSpPr>
        <p:spPr>
          <a:xfrm>
            <a:off x="6838394" y="2582290"/>
            <a:ext cx="1280636" cy="493999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2"/>
          <p:cNvSpPr/>
          <p:nvPr>
            <p:custDataLst>
              <p:tags r:id="rId15"/>
            </p:custDataLst>
          </p:nvPr>
        </p:nvSpPr>
        <p:spPr>
          <a:xfrm>
            <a:off x="9473184" y="3137566"/>
            <a:ext cx="1393952" cy="493999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2"/>
          <p:cNvSpPr/>
          <p:nvPr>
            <p:custDataLst>
              <p:tags r:id="rId16"/>
            </p:custDataLst>
          </p:nvPr>
        </p:nvSpPr>
        <p:spPr>
          <a:xfrm>
            <a:off x="959485" y="6003956"/>
            <a:ext cx="1557735" cy="296736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2"/>
          <p:cNvSpPr/>
          <p:nvPr>
            <p:custDataLst>
              <p:tags r:id="rId17"/>
            </p:custDataLst>
          </p:nvPr>
        </p:nvSpPr>
        <p:spPr>
          <a:xfrm>
            <a:off x="6447631" y="5806693"/>
            <a:ext cx="1280636" cy="493999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2"/>
          <p:cNvSpPr/>
          <p:nvPr>
            <p:custDataLst>
              <p:tags r:id="rId18"/>
            </p:custDataLst>
          </p:nvPr>
        </p:nvSpPr>
        <p:spPr>
          <a:xfrm>
            <a:off x="6838394" y="436340"/>
            <a:ext cx="1280636" cy="493999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38810" y="400050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The the 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1007745" y="733425"/>
            <a:ext cx="96577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If I am an auditory learner, which 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learning strategy</a:t>
            </a:r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 is more suitable for me?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t="7406" b="25011"/>
          <a:stretch>
            <a:fillRect/>
          </a:stretch>
        </p:blipFill>
        <p:spPr>
          <a:xfrm>
            <a:off x="1176655" y="2649220"/>
            <a:ext cx="4762500" cy="290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00925" y="2504440"/>
            <a:ext cx="3048000" cy="3048000"/>
          </a:xfrm>
          <a:prstGeom prst="rect">
            <a:avLst/>
          </a:prstGeom>
        </p:spPr>
      </p:pic>
      <p:sp>
        <p:nvSpPr>
          <p:cNvPr id="12" name="文本框 35"/>
          <p:cNvSpPr txBox="1"/>
          <p:nvPr>
            <p:custDataLst>
              <p:tags r:id="rId7"/>
            </p:custDataLst>
          </p:nvPr>
        </p:nvSpPr>
        <p:spPr>
          <a:xfrm>
            <a:off x="2190750" y="2504440"/>
            <a:ext cx="7723505" cy="1753235"/>
          </a:xfrm>
          <a:prstGeom prst="rect">
            <a:avLst/>
          </a:prstGeom>
          <a:solidFill>
            <a:srgbClr val="ED393D"/>
          </a:solidFill>
          <a:ln>
            <a:solidFill>
              <a:srgbClr val="D9575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charset="0"/>
                <a:cs typeface="Times New Roman" panose="02020603050405020304" charset="0"/>
              </a:rPr>
              <a:t>Notes: You may learn better if you choose learning strategies well-suited to your style of learning!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6890" y="400050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10590" y="475615"/>
            <a:ext cx="55670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Li Ming and Amy are talking about learning strategies.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177290" y="1659255"/>
            <a:ext cx="5033645" cy="316484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7054850" y="300355"/>
            <a:ext cx="4443730" cy="4615180"/>
            <a:chOff x="11007" y="2009"/>
            <a:chExt cx="6998" cy="7268"/>
          </a:xfrm>
        </p:grpSpPr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>
              <a:off x="12131" y="2009"/>
              <a:ext cx="5875" cy="7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work in groups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listen to the teacher and take notes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watch videos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use </a:t>
              </a:r>
              <a:r>
                <a:rPr lang="en-US" altLang="zh-CN" sz="28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flash</a:t>
              </a: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 cards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make mind maps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keep a learning diary</a:t>
              </a:r>
            </a:p>
          </p:txBody>
        </p:sp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11007" y="2448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1007" y="3427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1"/>
              </p:custDataLst>
            </p:nvPr>
          </p:nvSpPr>
          <p:spPr>
            <a:xfrm>
              <a:off x="11007" y="5455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2"/>
              </p:custDataLst>
            </p:nvPr>
          </p:nvSpPr>
          <p:spPr>
            <a:xfrm>
              <a:off x="11007" y="6464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3"/>
              </p:custDataLst>
            </p:nvPr>
          </p:nvSpPr>
          <p:spPr>
            <a:xfrm>
              <a:off x="11007" y="7505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14"/>
              </p:custDataLst>
            </p:nvPr>
          </p:nvSpPr>
          <p:spPr>
            <a:xfrm>
              <a:off x="11007" y="8454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516890" y="4897120"/>
            <a:ext cx="11158220" cy="1076325"/>
          </a:xfrm>
          <a:prstGeom prst="rect">
            <a:avLst/>
          </a:prstGeom>
          <a:solidFill>
            <a:srgbClr val="B4D07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Have you ever tried them before? </a:t>
            </a:r>
          </a:p>
          <a:p>
            <a:pPr algn="l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Which one do you think is the most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effective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?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6890" y="414655"/>
            <a:ext cx="11158537" cy="605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20725" y="591185"/>
            <a:ext cx="5854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Listen to their conversation and tick what Li Ming likes to do.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76300" y="2390775"/>
            <a:ext cx="5033645" cy="3164840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6894195" y="1507490"/>
            <a:ext cx="4443730" cy="4615180"/>
            <a:chOff x="11007" y="2009"/>
            <a:chExt cx="6998" cy="7268"/>
          </a:xfrm>
        </p:grpSpPr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12131" y="2009"/>
              <a:ext cx="5875" cy="7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work in groups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listen to the teacher and take notes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watch videos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use </a:t>
              </a:r>
              <a:r>
                <a:rPr lang="en-US" altLang="zh-CN" sz="28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flash</a:t>
              </a: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 cards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make mind maps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keep a learning diary</a:t>
              </a:r>
            </a:p>
          </p:txBody>
        </p:sp>
        <p:sp>
          <p:nvSpPr>
            <p:cNvPr id="14" name="矩形 13"/>
            <p:cNvSpPr/>
            <p:nvPr>
              <p:custDataLst>
                <p:tags r:id="rId16"/>
              </p:custDataLst>
            </p:nvPr>
          </p:nvSpPr>
          <p:spPr>
            <a:xfrm>
              <a:off x="11007" y="2448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11007" y="3427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8"/>
              </p:custDataLst>
            </p:nvPr>
          </p:nvSpPr>
          <p:spPr>
            <a:xfrm>
              <a:off x="11007" y="5455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11007" y="6464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20"/>
              </p:custDataLst>
            </p:nvPr>
          </p:nvSpPr>
          <p:spPr>
            <a:xfrm>
              <a:off x="11007" y="7505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21"/>
              </p:custDataLst>
            </p:nvPr>
          </p:nvSpPr>
          <p:spPr>
            <a:xfrm>
              <a:off x="11007" y="8454"/>
              <a:ext cx="614" cy="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06 1. Li Ming and Amy are talking about learning strategies.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09945" y="1108710"/>
            <a:ext cx="619125" cy="61912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797040" y="2270760"/>
            <a:ext cx="58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√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6797040" y="4199255"/>
            <a:ext cx="58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√</a:t>
            </a: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6797040" y="4844415"/>
            <a:ext cx="58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√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6797040" y="5462905"/>
            <a:ext cx="58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√</a:t>
            </a: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6608445" y="699135"/>
            <a:ext cx="4730115" cy="953135"/>
          </a:xfrm>
          <a:prstGeom prst="rect">
            <a:avLst/>
          </a:prstGeom>
          <a:solidFill>
            <a:srgbClr val="EE48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>
                <a:latin typeface="Times New Roman" panose="02020603050405020304" charset="0"/>
                <a:cs typeface="Times New Roman" panose="02020603050405020304" charset="0"/>
              </a:rPr>
              <a:t>Tips: Focus on what Li Ming says and Listen for key words.</a:t>
            </a:r>
          </a:p>
        </p:txBody>
      </p:sp>
      <p:sp>
        <p:nvSpPr>
          <p:cNvPr id="3" name="Oval 2"/>
          <p:cNvSpPr/>
          <p:nvPr>
            <p:custDataLst>
              <p:tags r:id="rId14"/>
            </p:custDataLst>
          </p:nvPr>
        </p:nvSpPr>
        <p:spPr>
          <a:xfrm>
            <a:off x="1527810" y="1048385"/>
            <a:ext cx="4239260" cy="739775"/>
          </a:xfrm>
          <a:prstGeom prst="ellipse">
            <a:avLst/>
          </a:prstGeom>
          <a:noFill/>
          <a:ln w="28575">
            <a:solidFill>
              <a:srgbClr val="D957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5" grpId="0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 flipV="1">
            <a:off x="10498043" y="4"/>
            <a:ext cx="1694331" cy="1232321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1621155" y="2072005"/>
            <a:ext cx="94030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Listen again and answer the questions.</a:t>
            </a:r>
          </a:p>
        </p:txBody>
      </p:sp>
      <p:pic>
        <p:nvPicPr>
          <p:cNvPr id="34" name="06 1. Li Ming and Amy are talking about learning strategies.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35665" y="2146300"/>
            <a:ext cx="619125" cy="61912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1548765" y="3069590"/>
            <a:ext cx="8949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1. Why does Amy like group work?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2. How does Li Ming remember things?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3. How does Li Ming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organise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his thoughts?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1221105" y="485775"/>
            <a:ext cx="89490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1. Why does Amy like group work?</a:t>
            </a:r>
          </a:p>
        </p:txBody>
      </p:sp>
      <p:sp>
        <p:nvSpPr>
          <p:cNvPr id="2" name="文本框 35"/>
          <p:cNvSpPr txBox="1"/>
          <p:nvPr>
            <p:custDataLst>
              <p:tags r:id="rId4"/>
            </p:custDataLst>
          </p:nvPr>
        </p:nvSpPr>
        <p:spPr>
          <a:xfrm>
            <a:off x="290195" y="3001645"/>
            <a:ext cx="7574280" cy="3169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 i="1">
                <a:latin typeface="Times New Roman" panose="02020603050405020304" charset="0"/>
                <a:cs typeface="Times New Roman" panose="02020603050405020304" charset="0"/>
              </a:rPr>
              <a:t>Amy: Group work is my favorite way to learn. I'm an 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outgoing</a:t>
            </a:r>
            <a:r>
              <a:rPr lang="en-US" altLang="zh-CN" sz="4000" b="1" i="1">
                <a:latin typeface="Times New Roman" panose="02020603050405020304" charset="0"/>
                <a:cs typeface="Times New Roman" panose="02020603050405020304" charset="0"/>
              </a:rPr>
              <a:t> person, 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so</a:t>
            </a:r>
            <a:r>
              <a:rPr lang="en-US" altLang="zh-CN" sz="4000" b="1" i="1">
                <a:latin typeface="Times New Roman" panose="02020603050405020304" charset="0"/>
                <a:cs typeface="Times New Roman" panose="02020603050405020304" charset="0"/>
              </a:rPr>
              <a:t> I like to discuss things. Talking to others helps me remember things.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36270" y="1592580"/>
            <a:ext cx="7727950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She is outgoing and talking to others helps her remember things.</a:t>
            </a:r>
            <a:endParaRPr lang="zh-CN" altLang="en-US" sz="40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" name="Group 8"/>
          <p:cNvGrpSpPr/>
          <p:nvPr>
            <p:custDataLst>
              <p:tags r:id="rId6"/>
            </p:custDataLst>
          </p:nvPr>
        </p:nvGrpSpPr>
        <p:grpSpPr>
          <a:xfrm>
            <a:off x="7972425" y="1466850"/>
            <a:ext cx="3893820" cy="4883150"/>
            <a:chOff x="12394" y="2724"/>
            <a:chExt cx="6132" cy="7690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71" y="7346"/>
              <a:ext cx="3579" cy="3068"/>
            </a:xfrm>
            <a:prstGeom prst="rect">
              <a:avLst/>
            </a:prstGeom>
          </p:spPr>
        </p:pic>
        <p:sp>
          <p:nvSpPr>
            <p:cNvPr id="7" name="Cloud Callout 6"/>
            <p:cNvSpPr/>
            <p:nvPr>
              <p:custDataLst>
                <p:tags r:id="rId11"/>
              </p:custDataLst>
            </p:nvPr>
          </p:nvSpPr>
          <p:spPr>
            <a:xfrm>
              <a:off x="12394" y="2724"/>
              <a:ext cx="6132" cy="4270"/>
            </a:xfrm>
            <a:prstGeom prst="cloudCallout">
              <a:avLst>
                <a:gd name="adj1" fmla="val 22879"/>
                <a:gd name="adj2" fmla="val 62248"/>
              </a:avLst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35"/>
          <p:cNvSpPr txBox="1"/>
          <p:nvPr>
            <p:custDataLst>
              <p:tags r:id="rId7"/>
            </p:custDataLst>
          </p:nvPr>
        </p:nvSpPr>
        <p:spPr>
          <a:xfrm>
            <a:off x="8458835" y="1945640"/>
            <a:ext cx="315785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D393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Does group work help Amy learn better? Why?</a:t>
            </a:r>
          </a:p>
        </p:txBody>
      </p:sp>
      <p:pic>
        <p:nvPicPr>
          <p:cNvPr id="4" name="媒体1.1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25" y="448310"/>
            <a:ext cx="600075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9535" y="-343535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 flipV="1">
            <a:off x="10498043" y="4"/>
            <a:ext cx="1694331" cy="1232321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884555" y="508635"/>
            <a:ext cx="108794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2. How does Li Ming organise his thoughts?</a:t>
            </a:r>
          </a:p>
        </p:txBody>
      </p:sp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970915" y="2860040"/>
            <a:ext cx="6985635" cy="3538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Li Ming: Yes, I guess so. I learn best when I look at pictures, so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 make mind maps to organize my thoughts</a:t>
            </a:r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. I keep a learning diary, too. I write down what I've learnt and my thoughts. It helps me plan my learning and what I need to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 for exams.</a:t>
            </a:r>
          </a:p>
        </p:txBody>
      </p:sp>
      <p:sp>
        <p:nvSpPr>
          <p:cNvPr id="4" name="文本框 36"/>
          <p:cNvSpPr txBox="1"/>
          <p:nvPr>
            <p:custDataLst>
              <p:tags r:id="rId6"/>
            </p:custDataLst>
          </p:nvPr>
        </p:nvSpPr>
        <p:spPr>
          <a:xfrm>
            <a:off x="8587740" y="2301240"/>
            <a:ext cx="278511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How do you </a:t>
            </a:r>
            <a:r>
              <a:rPr lang="en-US" altLang="zh-CN" sz="3200" b="1" i="1" err="1">
                <a:latin typeface="Times New Roman" panose="02020603050405020304" charset="0"/>
                <a:cs typeface="Times New Roman" panose="02020603050405020304" charset="0"/>
              </a:rPr>
              <a:t>organise </a:t>
            </a:r>
            <a:r>
              <a:rPr lang="en-US" altLang="zh-CN" sz="3200" b="1" i="1">
                <a:latin typeface="Times New Roman" panose="02020603050405020304" charset="0"/>
                <a:cs typeface="Times New Roman" panose="02020603050405020304" charset="0"/>
              </a:rPr>
              <a:t>your thoughts?</a:t>
            </a:r>
          </a:p>
        </p:txBody>
      </p:sp>
      <p:grpSp>
        <p:nvGrpSpPr>
          <p:cNvPr id="9" name="Group 8"/>
          <p:cNvGrpSpPr/>
          <p:nvPr>
            <p:custDataLst>
              <p:tags r:id="rId7"/>
            </p:custDataLst>
          </p:nvPr>
        </p:nvGrpSpPr>
        <p:grpSpPr>
          <a:xfrm>
            <a:off x="7870190" y="1729740"/>
            <a:ext cx="3893820" cy="4883150"/>
            <a:chOff x="12394" y="2724"/>
            <a:chExt cx="6132" cy="7690"/>
          </a:xfrm>
        </p:grpSpPr>
        <p:sp>
          <p:nvSpPr>
            <p:cNvPr id="7" name="Cloud Callout 6"/>
            <p:cNvSpPr/>
            <p:nvPr>
              <p:custDataLst>
                <p:tags r:id="rId11"/>
              </p:custDataLst>
            </p:nvPr>
          </p:nvSpPr>
          <p:spPr>
            <a:xfrm>
              <a:off x="12394" y="2724"/>
              <a:ext cx="6132" cy="4270"/>
            </a:xfrm>
            <a:prstGeom prst="cloudCallout">
              <a:avLst>
                <a:gd name="adj1" fmla="val 22879"/>
                <a:gd name="adj2" fmla="val 62248"/>
              </a:avLst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71" y="7346"/>
              <a:ext cx="3579" cy="306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970915" y="1661160"/>
            <a:ext cx="714756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He makes mind maps to organise his thoughts.</a:t>
            </a:r>
            <a:endParaRPr lang="zh-CN" altLang="en-US" sz="36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必修一Welcome Unit P7-Ex1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>
                  <p14:trim st="50468" end="32450"/>
                </p14:media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73" y="1326897"/>
            <a:ext cx="479865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7" grpId="0" animBg="1"/>
      <p:bldP spid="4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MDVkOTQ1YjM1ODk2MjhhYzI0YTAxN2MyNGJkM2YzZDMifQ=="/>
  <p:tag name="KSO_WPP_MARK_KEY" val="0d0830b0-011a-4e52-862a-eafa15ceafc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7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7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7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8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5"/>
  <p:tag name="KSO_WM_UNIT_TABLE_BEAUTIFY" val="smartTable{3462b313-d3d4-4d3c-a022-c3ebbddafe69}"/>
  <p:tag name="TABLE_COLOR_RGB" val="0x000000*0xFFFFFF*0x44546A*0xE6E5E5*0x848587*0x738499*0x817CA0*0x9B819F*0xA7878C*0xAB968B"/>
  <p:tag name="TABLE_COLORIDX" val="l"/>
  <p:tag name="TABLE_EMPHASIZE_COLOR" val="8684935"/>
  <p:tag name="TABLE_SKINIDX" val="-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9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  <p:tag name="KSO_WM_UNIT_TABLE_BEAUTIFY" val="smartTable{0db887ab-73cf-46aa-b0ed-20ba752f6dfe}"/>
  <p:tag name="TABLE_ENDDRAG_ORIGIN_RECT" val="925*267"/>
  <p:tag name="TABLE_ENDDRAG_RECT" val="16*15*925*26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1444</Words>
  <Application>Microsoft Office PowerPoint</Application>
  <PresentationFormat>宽屏</PresentationFormat>
  <Paragraphs>154</Paragraphs>
  <Slides>18</Slides>
  <Notes>16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Calibri</vt:lpstr>
      <vt:lpstr>Times New Roman</vt:lpstr>
      <vt:lpstr>Wingdings</vt:lpstr>
      <vt:lpstr>Office 主题</vt:lpstr>
      <vt:lpstr>2_第一PPT，www.1ppt.com</vt:lpstr>
      <vt:lpstr>3_第一PPT，www.1ppt.com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mei xin</cp:lastModifiedBy>
  <cp:revision>42</cp:revision>
  <cp:lastPrinted>2023-07-03T16:35:00Z</cp:lastPrinted>
  <dcterms:created xsi:type="dcterms:W3CDTF">2023-07-03T16:35:00Z</dcterms:created>
  <dcterms:modified xsi:type="dcterms:W3CDTF">2023-07-21T03:35:48Z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F2667028865F437A922DBC28327671BC_12</vt:lpwstr>
  </property>
  <property fmtid="{D5CDD505-2E9C-101B-9397-08002B2CF9AE}" pid="7" name="KSOProductBuildVer">
    <vt:lpwstr>2052-11.1.0.14309</vt:lpwstr>
  </property>
</Properties>
</file>